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70" r:id="rId12"/>
    <p:sldId id="266" r:id="rId13"/>
    <p:sldId id="267" r:id="rId14"/>
    <p:sldId id="268" r:id="rId15"/>
    <p:sldId id="269"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37" d="100"/>
          <a:sy n="137" d="100"/>
        </p:scale>
        <p:origin x="-1632"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p:txBody>
          <a:bodyPr/>
          <a:lstStyle/>
          <a:p>
            <a:fld id="{919F5A67-6C23-5048-8826-DBBCFF9CCD13}" type="datetimeFigureOut">
              <a:rPr lang="en-US" smtClean="0"/>
              <a:pPr/>
              <a:t>4/9/13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8E942-ABB9-C743-B914-106FF0CE729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919F5A67-6C23-5048-8826-DBBCFF9CCD13}" type="datetimeFigureOut">
              <a:rPr lang="en-US" smtClean="0"/>
              <a:pPr/>
              <a:t>4/9/13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8E942-ABB9-C743-B914-106FF0CE729D}"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919F5A67-6C23-5048-8826-DBBCFF9CCD13}" type="datetimeFigureOut">
              <a:rPr lang="en-US" smtClean="0"/>
              <a:pPr/>
              <a:t>4/9/13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8E942-ABB9-C743-B914-106FF0CE729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919F5A67-6C23-5048-8826-DBBCFF9CCD13}" type="datetimeFigureOut">
              <a:rPr lang="en-US" smtClean="0"/>
              <a:pPr/>
              <a:t>4/9/13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8E942-ABB9-C743-B914-106FF0CE72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10"/>
          </p:nvPr>
        </p:nvSpPr>
        <p:spPr/>
        <p:txBody>
          <a:bodyPr/>
          <a:lstStyle/>
          <a:p>
            <a:fld id="{919F5A67-6C23-5048-8826-DBBCFF9CCD13}" type="datetimeFigureOut">
              <a:rPr lang="en-US" smtClean="0"/>
              <a:pPr/>
              <a:t>4/9/13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8E942-ABB9-C743-B914-106FF0CE72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p:txBody>
          <a:bodyPr/>
          <a:lstStyle/>
          <a:p>
            <a:fld id="{919F5A67-6C23-5048-8826-DBBCFF9CCD13}" type="datetimeFigureOut">
              <a:rPr lang="en-US" smtClean="0"/>
              <a:pPr/>
              <a:t>4/9/13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8E942-ABB9-C743-B914-106FF0CE729D}"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919F5A67-6C23-5048-8826-DBBCFF9CCD13}" type="datetimeFigureOut">
              <a:rPr lang="en-US" smtClean="0"/>
              <a:pPr/>
              <a:t>4/9/13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8E942-ABB9-C743-B914-106FF0CE729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Date Placeholder 4"/>
          <p:cNvSpPr>
            <a:spLocks noGrp="1"/>
          </p:cNvSpPr>
          <p:nvPr>
            <p:ph type="dt" sz="half" idx="10"/>
          </p:nvPr>
        </p:nvSpPr>
        <p:spPr/>
        <p:txBody>
          <a:bodyPr/>
          <a:lstStyle/>
          <a:p>
            <a:fld id="{919F5A67-6C23-5048-8826-DBBCFF9CCD13}" type="datetimeFigureOut">
              <a:rPr lang="en-US" smtClean="0"/>
              <a:pPr/>
              <a:t>4/9/13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8E942-ABB9-C743-B914-106FF0CE72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7" name="Date Placeholder 6"/>
          <p:cNvSpPr>
            <a:spLocks noGrp="1"/>
          </p:cNvSpPr>
          <p:nvPr>
            <p:ph type="dt" sz="half" idx="10"/>
          </p:nvPr>
        </p:nvSpPr>
        <p:spPr/>
        <p:txBody>
          <a:bodyPr/>
          <a:lstStyle/>
          <a:p>
            <a:fld id="{919F5A67-6C23-5048-8826-DBBCFF9CCD13}" type="datetimeFigureOut">
              <a:rPr lang="en-US" smtClean="0"/>
              <a:pPr/>
              <a:t>4/9/13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38E942-ABB9-C743-B914-106FF0CE72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919F5A67-6C23-5048-8826-DBBCFF9CCD13}" type="datetimeFigureOut">
              <a:rPr lang="en-US" smtClean="0"/>
              <a:pPr/>
              <a:t>4/9/13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38E942-ABB9-C743-B914-106FF0CE72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9F5A67-6C23-5048-8826-DBBCFF9CCD13}" type="datetimeFigureOut">
              <a:rPr lang="en-US" smtClean="0"/>
              <a:pPr/>
              <a:t>4/9/13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38E942-ABB9-C743-B914-106FF0CE729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919F5A67-6C23-5048-8826-DBBCFF9CCD13}" type="datetimeFigureOut">
              <a:rPr lang="en-US" smtClean="0"/>
              <a:pPr/>
              <a:t>4/9/13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8E942-ABB9-C743-B914-106FF0CE72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919F5A67-6C23-5048-8826-DBBCFF9CCD13}" type="datetimeFigureOut">
              <a:rPr lang="en-US" smtClean="0"/>
              <a:pPr/>
              <a:t>4/9/13</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E338E942-ABB9-C743-B914-106FF0CE729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bc.ca/archives/categories/sports/drugs-in-sports/going-for-dope-canada-and-drugs-in-sport/canadian-rollerhockey-player-tests-positive-team-loses-medal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youtu.be/GqbbmJNvuGQ"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alphaModFix amt="49000"/>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Canadian Athletes and Drugs</a:t>
            </a:r>
            <a:endParaRPr lang="en-US" dirty="0">
              <a:solidFill>
                <a:schemeClr val="tx1"/>
              </a:solidFill>
            </a:endParaRPr>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Disabled Athletes </a:t>
            </a:r>
            <a:endParaRPr lang="en-US" dirty="0">
              <a:solidFill>
                <a:srgbClr val="000000"/>
              </a:solidFill>
            </a:endParaRPr>
          </a:p>
        </p:txBody>
      </p:sp>
      <p:pic>
        <p:nvPicPr>
          <p:cNvPr id="4" name="Content Placeholder 3" descr="Unknown"/>
          <p:cNvPicPr>
            <a:picLocks noGrp="1" noChangeAspect="1"/>
          </p:cNvPicPr>
          <p:nvPr>
            <p:ph idx="1"/>
          </p:nvPr>
        </p:nvPicPr>
        <p:blipFill>
          <a:blip r:embed="rId2"/>
          <a:srcRect l="-63756" r="-63756"/>
          <a:stretch>
            <a:fillRect/>
          </a:stretch>
        </p:blipFill>
        <p:spPr>
          <a:xfrm>
            <a:off x="-1545494" y="1600201"/>
            <a:ext cx="8042276" cy="4343400"/>
          </a:xfrm>
        </p:spPr>
      </p:pic>
      <p:sp>
        <p:nvSpPr>
          <p:cNvPr id="5" name="TextBox 4"/>
          <p:cNvSpPr txBox="1"/>
          <p:nvPr/>
        </p:nvSpPr>
        <p:spPr>
          <a:xfrm>
            <a:off x="4411050" y="1951318"/>
            <a:ext cx="4171464" cy="3139321"/>
          </a:xfrm>
          <a:prstGeom prst="rect">
            <a:avLst/>
          </a:prstGeom>
          <a:noFill/>
        </p:spPr>
        <p:txBody>
          <a:bodyPr wrap="square" rtlCol="0">
            <a:spAutoFit/>
          </a:bodyPr>
          <a:lstStyle/>
          <a:p>
            <a:r>
              <a:rPr lang="en-US" dirty="0" smtClean="0"/>
              <a:t>Jack McCann</a:t>
            </a:r>
          </a:p>
          <a:p>
            <a:r>
              <a:rPr lang="en-US" dirty="0" smtClean="0"/>
              <a:t>Disabled Weightlifting</a:t>
            </a:r>
          </a:p>
          <a:p>
            <a:endParaRPr lang="en-US" dirty="0" smtClean="0"/>
          </a:p>
          <a:p>
            <a:r>
              <a:rPr lang="en-US" dirty="0" smtClean="0"/>
              <a:t>1991 National Championship Gold Medal</a:t>
            </a:r>
          </a:p>
          <a:p>
            <a:endParaRPr lang="en-US" dirty="0" smtClean="0"/>
          </a:p>
          <a:p>
            <a:r>
              <a:rPr lang="en-US" dirty="0" smtClean="0"/>
              <a:t>Later strip of medal, after testing positive for </a:t>
            </a:r>
            <a:r>
              <a:rPr lang="en-US" dirty="0" err="1" smtClean="0"/>
              <a:t>stanzolol</a:t>
            </a:r>
            <a:r>
              <a:rPr lang="en-US" dirty="0" smtClean="0"/>
              <a:t> </a:t>
            </a:r>
          </a:p>
          <a:p>
            <a:endParaRPr lang="en-US" dirty="0" smtClean="0"/>
          </a:p>
          <a:p>
            <a:r>
              <a:rPr lang="en-US" dirty="0" smtClean="0"/>
              <a:t>Suspended for two years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900" decel="100000" fill="hold"/>
                                        <p:tgtEl>
                                          <p:spTgt spid="5"/>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0000"/>
                </a:solidFill>
              </a:rPr>
              <a:t>Steve </a:t>
            </a:r>
            <a:r>
              <a:rPr lang="en-US" u="sng" dirty="0" err="1" smtClean="0">
                <a:solidFill>
                  <a:srgbClr val="000000"/>
                </a:solidFill>
              </a:rPr>
              <a:t>Vezina</a:t>
            </a:r>
            <a:r>
              <a:rPr lang="en-US" dirty="0" smtClean="0">
                <a:solidFill>
                  <a:srgbClr val="000000"/>
                </a:solidFill>
              </a:rPr>
              <a:t/>
            </a:r>
            <a:br>
              <a:rPr lang="en-US" dirty="0" smtClean="0">
                <a:solidFill>
                  <a:srgbClr val="000000"/>
                </a:solidFill>
              </a:rPr>
            </a:br>
            <a:r>
              <a:rPr lang="en-US" dirty="0" smtClean="0">
                <a:solidFill>
                  <a:srgbClr val="000000"/>
                </a:solidFill>
              </a:rPr>
              <a:t>Amateur </a:t>
            </a:r>
            <a:r>
              <a:rPr lang="en-US" dirty="0" err="1" smtClean="0">
                <a:solidFill>
                  <a:srgbClr val="000000"/>
                </a:solidFill>
              </a:rPr>
              <a:t>vs</a:t>
            </a:r>
            <a:r>
              <a:rPr lang="en-US" dirty="0" smtClean="0">
                <a:solidFill>
                  <a:srgbClr val="000000"/>
                </a:solidFill>
              </a:rPr>
              <a:t> Pro</a:t>
            </a:r>
            <a:endParaRPr lang="en-US" dirty="0">
              <a:solidFill>
                <a:srgbClr val="000000"/>
              </a:solidFill>
            </a:endParaRPr>
          </a:p>
        </p:txBody>
      </p:sp>
      <p:sp>
        <p:nvSpPr>
          <p:cNvPr id="3" name="Content Placeholder 2"/>
          <p:cNvSpPr>
            <a:spLocks noGrp="1"/>
          </p:cNvSpPr>
          <p:nvPr>
            <p:ph idx="1"/>
          </p:nvPr>
        </p:nvSpPr>
        <p:spPr/>
        <p:txBody>
          <a:bodyPr>
            <a:normAutofit lnSpcReduction="10000"/>
          </a:bodyPr>
          <a:lstStyle/>
          <a:p>
            <a:r>
              <a:rPr lang="en-US" dirty="0" smtClean="0"/>
              <a:t>Steve </a:t>
            </a:r>
            <a:r>
              <a:rPr lang="en-US" dirty="0" err="1" smtClean="0"/>
              <a:t>Vezina</a:t>
            </a:r>
            <a:r>
              <a:rPr lang="en-US" dirty="0" smtClean="0"/>
              <a:t> is a NHL goalie who competed for Canada in the 1999 Pan Am games in Winnipeg</a:t>
            </a:r>
          </a:p>
          <a:p>
            <a:r>
              <a:rPr lang="en-US" dirty="0" smtClean="0"/>
              <a:t>Steve’s roller hockey team won the gold medal at these games</a:t>
            </a:r>
          </a:p>
          <a:p>
            <a:r>
              <a:rPr lang="en-US" dirty="0" smtClean="0"/>
              <a:t>Steve tested positive and he and his teammates were stripped of their gold medals</a:t>
            </a:r>
          </a:p>
          <a:p>
            <a:r>
              <a:rPr lang="en-US" u="sng" dirty="0" smtClean="0">
                <a:hlinkClick r:id="rId2"/>
              </a:rPr>
              <a:t>http://www.cbc.ca/archives/categories/sports/drugs-in-sports/going-for-dope-canada-and-drugs-in-sport/canadian-rollerhockey-player-tests-positive-team-loses-medals.html</a:t>
            </a:r>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1000"/>
                                        <p:tgtEl>
                                          <p:spTgt spid="3">
                                            <p:txEl>
                                              <p:pRg st="3" end="3"/>
                                            </p:txEl>
                                          </p:spTgt>
                                        </p:tgtEl>
                                      </p:cBhvr>
                                    </p:animEffect>
                                    <p:anim calcmode="lin" valueType="num">
                                      <p:cBhvr>
                                        <p:cTn id="3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tx1"/>
                </a:solidFill>
              </a:rPr>
              <a:t>Other Athletes</a:t>
            </a:r>
            <a:endParaRPr lang="en-US" u="sng" dirty="0">
              <a:solidFill>
                <a:schemeClr val="tx1"/>
              </a:solidFill>
            </a:endParaRPr>
          </a:p>
        </p:txBody>
      </p:sp>
      <p:sp>
        <p:nvSpPr>
          <p:cNvPr id="3" name="Content Placeholder 2"/>
          <p:cNvSpPr>
            <a:spLocks noGrp="1"/>
          </p:cNvSpPr>
          <p:nvPr>
            <p:ph idx="1"/>
          </p:nvPr>
        </p:nvSpPr>
        <p:spPr/>
        <p:txBody>
          <a:bodyPr/>
          <a:lstStyle/>
          <a:p>
            <a:r>
              <a:rPr lang="en-US" b="1" dirty="0" smtClean="0"/>
              <a:t>Kofi </a:t>
            </a:r>
            <a:r>
              <a:rPr lang="en-US" b="1" dirty="0" err="1" smtClean="0"/>
              <a:t>Yevakpor</a:t>
            </a:r>
            <a:r>
              <a:rPr lang="en-US" b="1" dirty="0" smtClean="0"/>
              <a:t>, sprinter: </a:t>
            </a:r>
            <a:r>
              <a:rPr lang="en-US" dirty="0" smtClean="0"/>
              <a:t>Banned for four years after testing positive for </a:t>
            </a:r>
            <a:r>
              <a:rPr lang="en-US" dirty="0" err="1" smtClean="0"/>
              <a:t>norandrosterone</a:t>
            </a:r>
            <a:r>
              <a:rPr lang="en-US" dirty="0" smtClean="0"/>
              <a:t>, a metabolite of </a:t>
            </a:r>
            <a:r>
              <a:rPr lang="en-US" dirty="0" err="1" smtClean="0"/>
              <a:t>nandrolone</a:t>
            </a:r>
            <a:r>
              <a:rPr lang="en-US" dirty="0" smtClean="0"/>
              <a:t>, and </a:t>
            </a:r>
            <a:r>
              <a:rPr lang="en-US" dirty="0" err="1" smtClean="0"/>
              <a:t>stanolozol</a:t>
            </a:r>
            <a:r>
              <a:rPr lang="en-US" dirty="0" smtClean="0"/>
              <a:t> at the Harry Jerome Track Classic in June 2001.</a:t>
            </a:r>
          </a:p>
          <a:p>
            <a:r>
              <a:rPr lang="en-US" b="1" dirty="0" smtClean="0"/>
              <a:t>Eric Lamaze, equestrian rider: </a:t>
            </a:r>
            <a:r>
              <a:rPr lang="en-US" dirty="0" smtClean="0"/>
              <a:t>Missed 2000 and 1996 Olympics after testing positive for cocaine use. Lifetime ban lifted after second drug test, but refused back on Sydney Olympic team on grounds he violated athletes' agreement.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Robin Lyons, hammer throw: </a:t>
            </a:r>
            <a:r>
              <a:rPr lang="en-US" dirty="0" smtClean="0"/>
              <a:t>Suspended from the Canadian Olympic team in August 2000 after positive test for the anabolic steroid </a:t>
            </a:r>
            <a:r>
              <a:rPr lang="en-US" dirty="0" err="1" smtClean="0"/>
              <a:t>norandrosteroneat</a:t>
            </a:r>
            <a:r>
              <a:rPr lang="en-US" dirty="0" smtClean="0"/>
              <a:t> the Canadian Olympic trials in August.</a:t>
            </a:r>
          </a:p>
          <a:p>
            <a:r>
              <a:rPr lang="en-US" b="1" dirty="0" smtClean="0"/>
              <a:t>Eric </a:t>
            </a:r>
            <a:r>
              <a:rPr lang="en-US" b="1" dirty="0" err="1" smtClean="0"/>
              <a:t>Chevrier</a:t>
            </a:r>
            <a:r>
              <a:rPr lang="en-US" b="1" dirty="0" smtClean="0"/>
              <a:t>, weightlifter: </a:t>
            </a:r>
            <a:r>
              <a:rPr lang="en-US" dirty="0" smtClean="0"/>
              <a:t>Banned for life in August 2000 after testing positive for human chorionic </a:t>
            </a:r>
            <a:r>
              <a:rPr lang="en-US" dirty="0" err="1" smtClean="0"/>
              <a:t>gonadotrophin</a:t>
            </a:r>
            <a:r>
              <a:rPr lang="en-US" dirty="0" smtClean="0"/>
              <a:t>. Also tested positive for banned substances in 1993.</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Glenn Ennis, rugby: </a:t>
            </a:r>
            <a:r>
              <a:rPr lang="en-US" dirty="0" smtClean="0"/>
              <a:t>Canadian international given four-year suspension after testing positive for cocaine. Suspension overturned in July 1999 because of "exceptional circumstances."</a:t>
            </a:r>
          </a:p>
          <a:p>
            <a:r>
              <a:rPr lang="en-US" b="1" dirty="0" smtClean="0"/>
              <a:t>Roger </a:t>
            </a:r>
            <a:r>
              <a:rPr lang="en-US" b="1" dirty="0" err="1" smtClean="0"/>
              <a:t>Harripersad</a:t>
            </a:r>
            <a:r>
              <a:rPr lang="en-US" b="1" dirty="0" smtClean="0"/>
              <a:t>, racquetball: </a:t>
            </a:r>
            <a:r>
              <a:rPr lang="en-US" dirty="0" smtClean="0"/>
              <a:t>Suspended for four years in 1993 after positive drug test.</a:t>
            </a:r>
          </a:p>
          <a:p>
            <a:r>
              <a:rPr lang="en-US" b="1" dirty="0" smtClean="0"/>
              <a:t>Cheryl </a:t>
            </a:r>
            <a:r>
              <a:rPr lang="en-US" b="1" dirty="0" err="1" smtClean="0"/>
              <a:t>Thibedeau</a:t>
            </a:r>
            <a:r>
              <a:rPr lang="en-US" b="1" dirty="0" smtClean="0"/>
              <a:t>, sprinter: </a:t>
            </a:r>
            <a:r>
              <a:rPr lang="en-US" dirty="0" smtClean="0"/>
              <a:t>Banned for life after testing positive for steroids in 1992.</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Brian Morrison, sprinter: </a:t>
            </a:r>
            <a:r>
              <a:rPr lang="en-US" dirty="0" smtClean="0"/>
              <a:t>Suspended for two years after testing positive for steroids in 1990.</a:t>
            </a:r>
          </a:p>
          <a:p>
            <a:r>
              <a:rPr lang="en-US" b="1" dirty="0" smtClean="0"/>
              <a:t>Julie </a:t>
            </a:r>
            <a:r>
              <a:rPr lang="en-US" b="1" dirty="0" err="1" smtClean="0"/>
              <a:t>Rocheleau</a:t>
            </a:r>
            <a:r>
              <a:rPr lang="en-US" b="1" dirty="0" smtClean="0"/>
              <a:t>, hurdler: </a:t>
            </a:r>
            <a:r>
              <a:rPr lang="en-US" dirty="0" smtClean="0"/>
              <a:t>Suspended for two years in 1989 after testing positive for steroids.</a:t>
            </a:r>
          </a:p>
          <a:p>
            <a:r>
              <a:rPr lang="en-US" b="1" dirty="0" smtClean="0"/>
              <a:t>Terry </a:t>
            </a:r>
            <a:r>
              <a:rPr lang="en-US" b="1" dirty="0" err="1" smtClean="0"/>
              <a:t>Hadlow</a:t>
            </a:r>
            <a:r>
              <a:rPr lang="en-US" b="1" dirty="0" smtClean="0"/>
              <a:t> and Luc </a:t>
            </a:r>
            <a:r>
              <a:rPr lang="en-US" b="1" dirty="0" err="1" smtClean="0"/>
              <a:t>Chagnon</a:t>
            </a:r>
            <a:r>
              <a:rPr lang="en-US" b="1" dirty="0" smtClean="0"/>
              <a:t>, weightlifters: </a:t>
            </a:r>
            <a:r>
              <a:rPr lang="en-US" dirty="0" smtClean="0"/>
              <a:t>Dropped from 1984 Olympic team after positive test for steroids.</a:t>
            </a:r>
          </a:p>
          <a:p>
            <a:r>
              <a:rPr lang="en-US" b="1" dirty="0" smtClean="0"/>
              <a:t>Oral </a:t>
            </a:r>
            <a:r>
              <a:rPr lang="en-US" b="1" dirty="0" err="1" smtClean="0"/>
              <a:t>O'Gilvie</a:t>
            </a:r>
            <a:r>
              <a:rPr lang="en-US" b="1" dirty="0" smtClean="0"/>
              <a:t>, tripled jumper: </a:t>
            </a:r>
            <a:r>
              <a:rPr lang="en-US" dirty="0" smtClean="0"/>
              <a:t>Four years for doping infraction in 1993.</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0000"/>
                </a:solidFill>
              </a:rPr>
              <a:t>Drugs and Sports </a:t>
            </a:r>
            <a:endParaRPr lang="en-US" u="sng" dirty="0">
              <a:solidFill>
                <a:srgbClr val="000000"/>
              </a:solidFill>
            </a:endParaRPr>
          </a:p>
        </p:txBody>
      </p:sp>
      <p:sp>
        <p:nvSpPr>
          <p:cNvPr id="3" name="Content Placeholder 2"/>
          <p:cNvSpPr>
            <a:spLocks noGrp="1"/>
          </p:cNvSpPr>
          <p:nvPr>
            <p:ph idx="1"/>
          </p:nvPr>
        </p:nvSpPr>
        <p:spPr/>
        <p:txBody>
          <a:bodyPr/>
          <a:lstStyle/>
          <a:p>
            <a:r>
              <a:rPr lang="en-US" dirty="0" smtClean="0"/>
              <a:t>The following interview with John </a:t>
            </a:r>
            <a:r>
              <a:rPr lang="en-US" dirty="0" err="1" smtClean="0"/>
              <a:t>Stossel</a:t>
            </a:r>
            <a:r>
              <a:rPr lang="en-US" dirty="0" smtClean="0"/>
              <a:t> addresses drugs in sports in light of Lance Armstrong’s drug doping scandal</a:t>
            </a:r>
          </a:p>
          <a:p>
            <a:endParaRPr lang="en-US" dirty="0" smtClean="0"/>
          </a:p>
          <a:p>
            <a:r>
              <a:rPr lang="en-US" dirty="0" smtClean="0">
                <a:hlinkClick r:id="rId2"/>
              </a:rPr>
              <a:t>http://youtu.be/GqbbmJNvuGQ</a:t>
            </a:r>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46129"/>
          </a:xfrm>
        </p:spPr>
        <p:txBody>
          <a:bodyPr/>
          <a:lstStyle/>
          <a:p>
            <a:r>
              <a:rPr lang="en-US" sz="4000" dirty="0" smtClean="0">
                <a:solidFill>
                  <a:srgbClr val="000000"/>
                </a:solidFill>
                <a:latin typeface="Arial"/>
                <a:cs typeface="Arial"/>
              </a:rPr>
              <a:t>Pan-American Games 1983</a:t>
            </a:r>
            <a:endParaRPr lang="en-US" sz="4000" dirty="0">
              <a:solidFill>
                <a:srgbClr val="000000"/>
              </a:solidFill>
              <a:latin typeface="Arial"/>
              <a:cs typeface="Arial"/>
            </a:endParaRPr>
          </a:p>
        </p:txBody>
      </p:sp>
      <p:pic>
        <p:nvPicPr>
          <p:cNvPr id="4" name="Content Placeholder 3"/>
          <p:cNvPicPr>
            <a:picLocks noGrp="1" noChangeAspect="1"/>
          </p:cNvPicPr>
          <p:nvPr>
            <p:ph idx="1"/>
          </p:nvPr>
        </p:nvPicPr>
        <p:blipFill>
          <a:blip r:embed="rId2"/>
          <a:srcRect l="-15335" r="-15335"/>
          <a:stretch>
            <a:fillRect/>
          </a:stretch>
        </p:blipFill>
        <p:spPr>
          <a:xfrm>
            <a:off x="753222" y="1524683"/>
            <a:ext cx="4989499" cy="2694684"/>
          </a:xfrm>
        </p:spPr>
      </p:pic>
      <p:sp>
        <p:nvSpPr>
          <p:cNvPr id="5" name="TextBox 4"/>
          <p:cNvSpPr txBox="1"/>
          <p:nvPr/>
        </p:nvSpPr>
        <p:spPr>
          <a:xfrm>
            <a:off x="5538774" y="1948695"/>
            <a:ext cx="2749718" cy="923330"/>
          </a:xfrm>
          <a:prstGeom prst="rect">
            <a:avLst/>
          </a:prstGeom>
          <a:noFill/>
        </p:spPr>
        <p:txBody>
          <a:bodyPr wrap="square" rtlCol="0">
            <a:spAutoFit/>
          </a:bodyPr>
          <a:lstStyle/>
          <a:p>
            <a:r>
              <a:rPr lang="en-US" dirty="0" smtClean="0"/>
              <a:t>Guy </a:t>
            </a:r>
            <a:r>
              <a:rPr lang="en-US" dirty="0" err="1" smtClean="0"/>
              <a:t>Greavette</a:t>
            </a:r>
            <a:endParaRPr lang="en-US" dirty="0" smtClean="0"/>
          </a:p>
          <a:p>
            <a:endParaRPr lang="en-US" dirty="0" smtClean="0"/>
          </a:p>
          <a:p>
            <a:r>
              <a:rPr lang="en-US" dirty="0" smtClean="0"/>
              <a:t>Canadian</a:t>
            </a:r>
            <a:r>
              <a:rPr lang="en-US" dirty="0" smtClean="0"/>
              <a:t> Weightlifter</a:t>
            </a:r>
            <a:endParaRPr lang="en-US" dirty="0"/>
          </a:p>
        </p:txBody>
      </p:sp>
      <p:sp>
        <p:nvSpPr>
          <p:cNvPr id="6" name="TextBox 5"/>
          <p:cNvSpPr txBox="1"/>
          <p:nvPr/>
        </p:nvSpPr>
        <p:spPr>
          <a:xfrm>
            <a:off x="1114826" y="4653600"/>
            <a:ext cx="7173666" cy="923330"/>
          </a:xfrm>
          <a:prstGeom prst="rect">
            <a:avLst/>
          </a:prstGeom>
          <a:noFill/>
        </p:spPr>
        <p:txBody>
          <a:bodyPr wrap="square" rtlCol="0">
            <a:spAutoFit/>
          </a:bodyPr>
          <a:lstStyle/>
          <a:p>
            <a:r>
              <a:rPr lang="en-US" dirty="0" smtClean="0"/>
              <a:t>-Banned for the use of steroids</a:t>
            </a:r>
          </a:p>
          <a:p>
            <a:r>
              <a:rPr lang="en-US" dirty="0" smtClean="0"/>
              <a:t>-Stripped of his medals </a:t>
            </a:r>
          </a:p>
          <a:p>
            <a:r>
              <a:rPr lang="en-US" dirty="0" smtClean="0"/>
              <a:t>-Suspended for 2 two years from </a:t>
            </a:r>
            <a:r>
              <a:rPr lang="en-US" dirty="0" err="1" smtClean="0"/>
              <a:t>competetion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1"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900" decel="100000" fill="hold"/>
                                        <p:tgtEl>
                                          <p:spTgt spid="5"/>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900" decel="100000" fill="hold"/>
                                        <p:tgtEl>
                                          <p:spTgt spid="6"/>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1"/>
      <p:bldP spid="6"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These games marked the dawn of the modern age of drug testing in sports.</a:t>
            </a:r>
          </a:p>
          <a:p>
            <a:r>
              <a:rPr lang="en-US" dirty="0" smtClean="0"/>
              <a:t>After Guy and his fellow teammate Michel </a:t>
            </a:r>
            <a:r>
              <a:rPr lang="en-US" dirty="0" err="1" smtClean="0"/>
              <a:t>Viau</a:t>
            </a:r>
            <a:r>
              <a:rPr lang="en-US" dirty="0" smtClean="0"/>
              <a:t> tested positive, a dozen American athletes suddenly withdrew from the games</a:t>
            </a:r>
          </a:p>
          <a:p>
            <a:r>
              <a:rPr lang="en-US" dirty="0" smtClean="0"/>
              <a:t>In total 19 athletes failed drug tests at these games</a:t>
            </a:r>
          </a:p>
          <a:p>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A Nation Disillusioned</a:t>
            </a:r>
            <a:endParaRPr lang="en-US" dirty="0">
              <a:solidFill>
                <a:srgbClr val="000000"/>
              </a:solidFill>
            </a:endParaRPr>
          </a:p>
        </p:txBody>
      </p:sp>
      <p:pic>
        <p:nvPicPr>
          <p:cNvPr id="4" name="Content Placeholder 3"/>
          <p:cNvPicPr>
            <a:picLocks noGrp="1" noChangeAspect="1"/>
          </p:cNvPicPr>
          <p:nvPr>
            <p:ph idx="1"/>
          </p:nvPr>
        </p:nvPicPr>
        <p:blipFill>
          <a:blip r:embed="rId2"/>
          <a:srcRect l="-88606" r="-88606"/>
          <a:stretch>
            <a:fillRect/>
          </a:stretch>
        </p:blipFill>
        <p:spPr>
          <a:xfrm>
            <a:off x="-2068143" y="1754772"/>
            <a:ext cx="8042276" cy="4343400"/>
          </a:xfrm>
        </p:spPr>
      </p:pic>
      <p:sp>
        <p:nvSpPr>
          <p:cNvPr id="5" name="TextBox 4"/>
          <p:cNvSpPr txBox="1"/>
          <p:nvPr/>
        </p:nvSpPr>
        <p:spPr>
          <a:xfrm>
            <a:off x="4081234" y="1997170"/>
            <a:ext cx="3993987" cy="2862323"/>
          </a:xfrm>
          <a:prstGeom prst="rect">
            <a:avLst/>
          </a:prstGeom>
          <a:noFill/>
        </p:spPr>
        <p:txBody>
          <a:bodyPr wrap="square" rtlCol="0">
            <a:spAutoFit/>
          </a:bodyPr>
          <a:lstStyle/>
          <a:p>
            <a:r>
              <a:rPr lang="en-US" dirty="0" smtClean="0"/>
              <a:t>In 1988, at the Seoul summer Olympics, Ben Johnson was the world’s fastest man.  He put Canada on the world stage.</a:t>
            </a:r>
          </a:p>
          <a:p>
            <a:endParaRPr lang="en-US" dirty="0" smtClean="0"/>
          </a:p>
          <a:p>
            <a:r>
              <a:rPr lang="en-US" dirty="0" smtClean="0"/>
              <a:t>However, the glory was short lived.</a:t>
            </a:r>
          </a:p>
          <a:p>
            <a:endParaRPr lang="en-US" dirty="0"/>
          </a:p>
          <a:p>
            <a:endParaRPr lang="en-US" dirty="0" smtClean="0"/>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accel="50000" decel="5000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Johnson set the world record for the 100 </a:t>
            </a:r>
            <a:r>
              <a:rPr lang="en-US" dirty="0" err="1" smtClean="0"/>
              <a:t>m</a:t>
            </a:r>
            <a:r>
              <a:rPr lang="en-US" dirty="0" smtClean="0"/>
              <a:t> dash</a:t>
            </a:r>
          </a:p>
          <a:p>
            <a:r>
              <a:rPr lang="en-US" dirty="0" smtClean="0"/>
              <a:t>Claimed the gold medal defeating the American Carl Lewis</a:t>
            </a:r>
          </a:p>
          <a:p>
            <a:r>
              <a:rPr lang="en-US" dirty="0" smtClean="0"/>
              <a:t>Johnson then tested positive for the steroid, </a:t>
            </a:r>
            <a:r>
              <a:rPr lang="en-US" dirty="0" err="1" smtClean="0"/>
              <a:t>stanazolol</a:t>
            </a:r>
            <a:endParaRPr lang="en-US" dirty="0" smtClean="0"/>
          </a:p>
          <a:p>
            <a:r>
              <a:rPr lang="en-US" dirty="0" smtClean="0"/>
              <a:t>He was stripped of his medal and banned from sports for 2 years</a:t>
            </a:r>
          </a:p>
          <a:p>
            <a:r>
              <a:rPr lang="en-US" dirty="0" smtClean="0"/>
              <a:t>It was later discovered that several American track athletes tested positive prior to the games including Carl Lewis who was awarded the Olympic gold medal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Over-the-counter Mistakes</a:t>
            </a:r>
            <a:endParaRPr lang="en-US" dirty="0">
              <a:solidFill>
                <a:srgbClr val="000000"/>
              </a:solidFill>
            </a:endParaRPr>
          </a:p>
        </p:txBody>
      </p:sp>
      <p:sp>
        <p:nvSpPr>
          <p:cNvPr id="3" name="Content Placeholder 2"/>
          <p:cNvSpPr>
            <a:spLocks noGrp="1"/>
          </p:cNvSpPr>
          <p:nvPr>
            <p:ph idx="1"/>
          </p:nvPr>
        </p:nvSpPr>
        <p:spPr>
          <a:xfrm>
            <a:off x="549275" y="1600201"/>
            <a:ext cx="8042276" cy="1986803"/>
          </a:xfrm>
        </p:spPr>
        <p:txBody>
          <a:bodyPr>
            <a:normAutofit/>
          </a:bodyPr>
          <a:lstStyle/>
          <a:p>
            <a:pPr>
              <a:buNone/>
            </a:pPr>
            <a:r>
              <a:rPr lang="en-US" dirty="0" smtClean="0"/>
              <a:t>Silken </a:t>
            </a:r>
            <a:r>
              <a:rPr lang="en-US" dirty="0" err="1" smtClean="0"/>
              <a:t>Laumann</a:t>
            </a:r>
            <a:r>
              <a:rPr lang="en-US" dirty="0" smtClean="0"/>
              <a:t> – Canadian Rower</a:t>
            </a:r>
          </a:p>
          <a:p>
            <a:pPr lvl="1"/>
            <a:r>
              <a:rPr lang="en-US" dirty="0" smtClean="0"/>
              <a:t>World champion</a:t>
            </a:r>
          </a:p>
          <a:p>
            <a:pPr lvl="1"/>
            <a:r>
              <a:rPr lang="en-US" dirty="0" smtClean="0"/>
              <a:t>Olympic medalist</a:t>
            </a:r>
          </a:p>
          <a:p>
            <a:pPr lvl="1"/>
            <a:r>
              <a:rPr lang="en-US" dirty="0" smtClean="0"/>
              <a:t>Pan Am games medalist</a:t>
            </a:r>
          </a:p>
          <a:p>
            <a:pPr>
              <a:buNone/>
            </a:pPr>
            <a:endParaRPr lang="en-US" dirty="0" smtClean="0"/>
          </a:p>
          <a:p>
            <a:pPr>
              <a:buNone/>
            </a:pPr>
            <a:endParaRPr lang="en-US" dirty="0" smtClean="0"/>
          </a:p>
        </p:txBody>
      </p:sp>
      <p:pic>
        <p:nvPicPr>
          <p:cNvPr id="4" name="Picture 3" descr="images.jpeg"/>
          <p:cNvPicPr>
            <a:picLocks noChangeAspect="1"/>
          </p:cNvPicPr>
          <p:nvPr/>
        </p:nvPicPr>
        <p:blipFill>
          <a:blip r:embed="rId2"/>
          <a:stretch>
            <a:fillRect/>
          </a:stretch>
        </p:blipFill>
        <p:spPr>
          <a:xfrm>
            <a:off x="3342728" y="3587004"/>
            <a:ext cx="2464063" cy="170944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1000"/>
                                        <p:tgtEl>
                                          <p:spTgt spid="3">
                                            <p:txEl>
                                              <p:pRg st="3" end="3"/>
                                            </p:txEl>
                                          </p:spTgt>
                                        </p:tgtEl>
                                      </p:cBhvr>
                                    </p:animEffect>
                                    <p:anim calcmode="lin" valueType="num">
                                      <p:cBhvr>
                                        <p:cTn id="4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dirty="0" smtClean="0"/>
              <a:t>In the 1995 Pan Am games, quadruple scull team lost their gold medal. Silken tested positive for the steroid, </a:t>
            </a:r>
            <a:r>
              <a:rPr lang="en-US" dirty="0" err="1" smtClean="0"/>
              <a:t>psuedoephedrine</a:t>
            </a:r>
            <a:r>
              <a:rPr lang="en-US" dirty="0" smtClean="0"/>
              <a:t>.</a:t>
            </a:r>
          </a:p>
          <a:p>
            <a:pPr>
              <a:buNone/>
            </a:pPr>
            <a:r>
              <a:rPr lang="en-US" dirty="0" err="1" smtClean="0"/>
              <a:t>Psuedoephedrine</a:t>
            </a:r>
            <a:r>
              <a:rPr lang="en-US" dirty="0" smtClean="0"/>
              <a:t> is a component of Benadryl Decongestant. </a:t>
            </a:r>
          </a:p>
          <a:p>
            <a:pPr>
              <a:buNone/>
            </a:pPr>
            <a:r>
              <a:rPr lang="en-US" dirty="0" smtClean="0"/>
              <a:t>Silken asked team doctors for advice for a cold medications while at the games.</a:t>
            </a:r>
          </a:p>
          <a:p>
            <a:pPr>
              <a:buNone/>
            </a:pPr>
            <a:r>
              <a:rPr lang="en-US" dirty="0" smtClean="0"/>
              <a:t>She mistakenly took the Benadryl Decongestant instead of Benadryl.</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Second-hand Exposure</a:t>
            </a:r>
            <a:endParaRPr lang="en-US" dirty="0">
              <a:solidFill>
                <a:srgbClr val="000000"/>
              </a:solidFill>
            </a:endParaRPr>
          </a:p>
        </p:txBody>
      </p:sp>
      <p:sp>
        <p:nvSpPr>
          <p:cNvPr id="3" name="Content Placeholder 2"/>
          <p:cNvSpPr>
            <a:spLocks noGrp="1"/>
          </p:cNvSpPr>
          <p:nvPr>
            <p:ph idx="1"/>
          </p:nvPr>
        </p:nvSpPr>
        <p:spPr>
          <a:xfrm>
            <a:off x="549275" y="1600201"/>
            <a:ext cx="8042276" cy="1828799"/>
          </a:xfrm>
        </p:spPr>
        <p:txBody>
          <a:bodyPr/>
          <a:lstStyle/>
          <a:p>
            <a:r>
              <a:rPr lang="en-US" dirty="0" smtClean="0"/>
              <a:t>In 1998 snowboarding is a new sport for the Olympic games of Nagano, Japan </a:t>
            </a:r>
          </a:p>
          <a:p>
            <a:r>
              <a:rPr lang="en-US" dirty="0" smtClean="0"/>
              <a:t>Canada’s excels with a gold medal for Ross </a:t>
            </a:r>
            <a:r>
              <a:rPr lang="en-US" dirty="0" err="1" smtClean="0"/>
              <a:t>Rebagliti</a:t>
            </a:r>
            <a:endParaRPr lang="en-US" dirty="0" smtClean="0"/>
          </a:p>
          <a:p>
            <a:endParaRPr lang="en-US" dirty="0"/>
          </a:p>
        </p:txBody>
      </p:sp>
      <p:pic>
        <p:nvPicPr>
          <p:cNvPr id="4" name="Picture 3" descr="Unknown"/>
          <p:cNvPicPr>
            <a:picLocks noChangeAspect="1"/>
          </p:cNvPicPr>
          <p:nvPr/>
        </p:nvPicPr>
        <p:blipFill>
          <a:blip r:embed="rId2"/>
          <a:stretch>
            <a:fillRect/>
          </a:stretch>
        </p:blipFill>
        <p:spPr>
          <a:xfrm>
            <a:off x="2794000" y="3429000"/>
            <a:ext cx="3556000" cy="2286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iterate type="lt">
                                    <p:tmPct val="5000"/>
                                  </p:iterate>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After winning the gold, Ross was tested </a:t>
            </a:r>
          </a:p>
          <a:p>
            <a:r>
              <a:rPr lang="en-US" dirty="0" smtClean="0"/>
              <a:t>He showed positive for marijuana</a:t>
            </a:r>
          </a:p>
          <a:p>
            <a:r>
              <a:rPr lang="en-US" dirty="0" smtClean="0"/>
              <a:t>Ross contented that is was second-hand smoke from a party thrown in his </a:t>
            </a:r>
            <a:r>
              <a:rPr lang="en-US" dirty="0" err="1" smtClean="0"/>
              <a:t>honour</a:t>
            </a:r>
            <a:r>
              <a:rPr lang="en-US" dirty="0" smtClean="0"/>
              <a:t> just before leaving for the Olympics</a:t>
            </a:r>
          </a:p>
          <a:p>
            <a:r>
              <a:rPr lang="en-US" dirty="0" smtClean="0"/>
              <a:t>He was stripped of his medal</a:t>
            </a:r>
          </a:p>
          <a:p>
            <a:r>
              <a:rPr lang="en-US" dirty="0" smtClean="0"/>
              <a:t>The medal was </a:t>
            </a:r>
            <a:r>
              <a:rPr lang="en-US" dirty="0" err="1" smtClean="0"/>
              <a:t>subsincely</a:t>
            </a:r>
            <a:r>
              <a:rPr lang="en-US" dirty="0" smtClean="0"/>
              <a:t> returned by an arbitration panel ruling </a:t>
            </a:r>
          </a:p>
          <a:p>
            <a:r>
              <a:rPr lang="en-US" dirty="0" smtClean="0"/>
              <a:t>Marijuana is banned by the International Ski Federation but not by the IOC</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215</TotalTime>
  <Words>761</Words>
  <Application>Microsoft Macintosh PowerPoint</Application>
  <PresentationFormat>On-screen Show (4:3)</PresentationFormat>
  <Paragraphs>70</Paragraphs>
  <Slides>16</Slides>
  <Notes>0</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Breeze</vt:lpstr>
      <vt:lpstr>Canadian Athletes and Drugs</vt:lpstr>
      <vt:lpstr>Pan-American Games 1983</vt:lpstr>
      <vt:lpstr>Slide 3</vt:lpstr>
      <vt:lpstr>A Nation Disillusioned</vt:lpstr>
      <vt:lpstr>Slide 5</vt:lpstr>
      <vt:lpstr>Over-the-counter Mistakes</vt:lpstr>
      <vt:lpstr>Slide 7</vt:lpstr>
      <vt:lpstr>Second-hand Exposure</vt:lpstr>
      <vt:lpstr>Slide 9</vt:lpstr>
      <vt:lpstr>Disabled Athletes </vt:lpstr>
      <vt:lpstr>Steve Vezina Amateur vs Pro</vt:lpstr>
      <vt:lpstr>Other Athletes</vt:lpstr>
      <vt:lpstr>Slide 13</vt:lpstr>
      <vt:lpstr>Slide 14</vt:lpstr>
      <vt:lpstr>Slide 15</vt:lpstr>
      <vt:lpstr>Drugs and Sports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Canadian Athletes and Drugs</dc:title>
  <dc:creator>Kim Ruston</dc:creator>
  <cp:lastModifiedBy>Kim Ruston</cp:lastModifiedBy>
  <cp:revision>4</cp:revision>
  <dcterms:created xsi:type="dcterms:W3CDTF">2013-04-09T21:08:28Z</dcterms:created>
  <dcterms:modified xsi:type="dcterms:W3CDTF">2013-04-09T21:46:54Z</dcterms:modified>
</cp:coreProperties>
</file>