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0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7253-0272-C34D-8FD2-4E314DA9C138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64EE3-372C-3546-A469-E6A60045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Cellulose</a:t>
            </a:r>
            <a:r>
              <a:rPr lang="en-US" baseline="0" dirty="0" smtClean="0"/>
              <a:t> and starch are polymers of glucose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349-D9FF-4F4E-BD44-A6A7A906FEE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because long chain monomers</a:t>
            </a:r>
            <a:r>
              <a:rPr lang="en-US" baseline="0" dirty="0" smtClean="0"/>
              <a:t> held together by intermolecular forces- big molecules have greater dispersion forces</a:t>
            </a:r>
          </a:p>
          <a:p>
            <a:r>
              <a:rPr lang="en-US" dirty="0" smtClean="0"/>
              <a:t>What is the effect of adding EN groups (F)=  Teflon=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tetrafluoroethene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, stronger forces, less likely to react</a:t>
            </a:r>
          </a:p>
          <a:p>
            <a:r>
              <a:rPr lang="en-US" baseline="0" dirty="0" smtClean="0"/>
              <a:t>branched polymers (ex. LDPE- </a:t>
            </a:r>
            <a:r>
              <a:rPr lang="en-US" baseline="0" dirty="0" err="1" smtClean="0"/>
              <a:t>brances</a:t>
            </a:r>
            <a:r>
              <a:rPr lang="en-US" baseline="0" dirty="0" smtClean="0"/>
              <a:t> due to addition of butadiene) prevent molecules from packing as tightly together as </a:t>
            </a:r>
            <a:r>
              <a:rPr lang="en-US" baseline="0" dirty="0" err="1" smtClean="0"/>
              <a:t>unbranched</a:t>
            </a:r>
            <a:r>
              <a:rPr lang="en-US" baseline="0" dirty="0" smtClean="0"/>
              <a:t> HDPE.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349-D9FF-4F4E-BD44-A6A7A906FE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A21749A5-8691-F447-A213-C124399F6CA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610FC97-655F-D644-99E1-69605D9FB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12.png"/><Relationship Id="rId8" Type="http://schemas.openxmlformats.org/officeDocument/2006/relationships/image" Target="../media/image21.png"/><Relationship Id="rId9" Type="http://schemas.openxmlformats.org/officeDocument/2006/relationships/image" Target="../media/image13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91440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Learning Goals:</a:t>
            </a:r>
          </a:p>
          <a:p>
            <a:r>
              <a:rPr lang="en-US" sz="3200" dirty="0" smtClean="0"/>
              <a:t>Explain the difference between an addition reaction and a condensation polymerization reaction</a:t>
            </a:r>
          </a:p>
          <a:p>
            <a:r>
              <a:rPr lang="en-US" sz="3200" dirty="0" smtClean="0"/>
              <a:t>Draw polymer structural diagram, given the monomer.</a:t>
            </a:r>
          </a:p>
          <a:p>
            <a:r>
              <a:rPr lang="en-US" sz="3200" dirty="0" smtClean="0"/>
              <a:t>Draw monomer </a:t>
            </a:r>
            <a:r>
              <a:rPr lang="en-US" sz="3200" dirty="0" err="1" smtClean="0"/>
              <a:t>structure(s</a:t>
            </a:r>
            <a:r>
              <a:rPr lang="en-US" sz="3200" dirty="0" smtClean="0"/>
              <a:t>), given the polymer.</a:t>
            </a:r>
          </a:p>
          <a:p>
            <a:r>
              <a:rPr lang="en-US" sz="3200" dirty="0" smtClean="0"/>
              <a:t> Propose a personal course of action to reduce the use of compounds that are harmful to human health and the environment</a:t>
            </a:r>
            <a:r>
              <a:rPr lang="en-US" sz="36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61564"/>
            <a:ext cx="3962400" cy="50964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Poly-</a:t>
            </a:r>
            <a:r>
              <a:rPr lang="en-US" dirty="0" err="1" smtClean="0"/>
              <a:t>mer</a:t>
            </a:r>
            <a:r>
              <a:rPr lang="en-US" dirty="0" smtClean="0"/>
              <a:t>= “Many parts”</a:t>
            </a:r>
          </a:p>
          <a:p>
            <a:r>
              <a:rPr lang="en-US" dirty="0" smtClean="0"/>
              <a:t>Large molecules that are made by linking together smaller molecules “monomers</a:t>
            </a:r>
          </a:p>
          <a:p>
            <a:r>
              <a:rPr lang="en-US" dirty="0" smtClean="0"/>
              <a:t>Properties of polymer resemble properties of monomers </a:t>
            </a:r>
          </a:p>
          <a:p>
            <a:r>
              <a:rPr lang="en-US" dirty="0" smtClean="0"/>
              <a:t>Natural Polymers: carbohydrates (sugars), proteins (amino acids), DNA (genetic material)</a:t>
            </a:r>
          </a:p>
          <a:p>
            <a:r>
              <a:rPr lang="en-US" dirty="0" smtClean="0"/>
              <a:t>Synthetic Polymers: Plastics are considered polymers</a:t>
            </a:r>
          </a:p>
          <a:p>
            <a:pPr lvl="1"/>
            <a:r>
              <a:rPr lang="en-US" dirty="0" smtClean="0"/>
              <a:t>Strength, flexibility, transparency, stability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 descr="GlucoseMakesSt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-1"/>
            <a:ext cx="2971800" cy="1491843"/>
          </a:xfrm>
          <a:prstGeom prst="rect">
            <a:avLst/>
          </a:prstGeom>
        </p:spPr>
      </p:pic>
      <p:pic>
        <p:nvPicPr>
          <p:cNvPr id="15" name="Picture 14" descr="chp_3064_epoxy_bo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4783900"/>
            <a:ext cx="2870200" cy="2167001"/>
          </a:xfrm>
          <a:prstGeom prst="rect">
            <a:avLst/>
          </a:prstGeom>
        </p:spPr>
      </p:pic>
      <p:pic>
        <p:nvPicPr>
          <p:cNvPr id="16" name="Picture 15" descr="Polyester_Rop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099" y="4783900"/>
            <a:ext cx="2074101" cy="2074100"/>
          </a:xfrm>
          <a:prstGeom prst="rect">
            <a:avLst/>
          </a:prstGeom>
        </p:spPr>
      </p:pic>
      <p:pic>
        <p:nvPicPr>
          <p:cNvPr id="13" name="Picture 12" descr="cellulose_microfibrils.jpg"/>
          <p:cNvPicPr>
            <a:picLocks noChangeAspect="1"/>
          </p:cNvPicPr>
          <p:nvPr/>
        </p:nvPicPr>
        <p:blipFill>
          <a:blip r:embed="rId6"/>
          <a:srcRect l="2754" t="25000" r="2559" b="6920"/>
          <a:stretch>
            <a:fillRect/>
          </a:stretch>
        </p:blipFill>
        <p:spPr>
          <a:xfrm>
            <a:off x="0" y="0"/>
            <a:ext cx="3033050" cy="1635570"/>
          </a:xfrm>
          <a:prstGeom prst="rect">
            <a:avLst/>
          </a:prstGeom>
        </p:spPr>
      </p:pic>
      <p:pic>
        <p:nvPicPr>
          <p:cNvPr id="17" name="Picture 16" descr="Picture 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099" y="3141091"/>
            <a:ext cx="5122101" cy="1486832"/>
          </a:xfrm>
          <a:prstGeom prst="rect">
            <a:avLst/>
          </a:prstGeom>
        </p:spPr>
      </p:pic>
      <p:pic>
        <p:nvPicPr>
          <p:cNvPr id="18" name="Picture 17" descr="Picture 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1331" y="1892301"/>
            <a:ext cx="1201737" cy="111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53988"/>
          </a:xfrm>
        </p:spPr>
        <p:txBody>
          <a:bodyPr/>
          <a:lstStyle/>
          <a:p>
            <a:r>
              <a:rPr lang="en-US" sz="4400" dirty="0" smtClean="0"/>
              <a:t>Polymerization: Addition Polymers</a:t>
            </a:r>
            <a:endParaRPr lang="en-US" sz="4400" dirty="0"/>
          </a:p>
        </p:txBody>
      </p:sp>
      <p:pic>
        <p:nvPicPr>
          <p:cNvPr id="5" name="Content Placeholder 4" descr="Picture 21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24227" b="-124227"/>
          <a:stretch>
            <a:fillRect/>
          </a:stretch>
        </p:blipFill>
        <p:spPr>
          <a:xfrm>
            <a:off x="-21910" y="-380999"/>
            <a:ext cx="4136710" cy="4495800"/>
          </a:xfrm>
        </p:spPr>
      </p:pic>
      <p:sp>
        <p:nvSpPr>
          <p:cNvPr id="7" name="TextBox 6"/>
          <p:cNvSpPr txBox="1"/>
          <p:nvPr/>
        </p:nvSpPr>
        <p:spPr>
          <a:xfrm>
            <a:off x="4114800" y="765711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result from the addition of small subunits “</a:t>
            </a:r>
            <a:r>
              <a:rPr lang="en-US" sz="2400" dirty="0" smtClean="0">
                <a:solidFill>
                  <a:schemeClr val="accent1"/>
                </a:solidFill>
              </a:rPr>
              <a:t>monomers</a:t>
            </a:r>
            <a:r>
              <a:rPr lang="en-US" sz="2400" dirty="0" smtClean="0"/>
              <a:t>” with double bonds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Polymers are generally </a:t>
            </a:r>
            <a:r>
              <a:rPr lang="en-US" sz="2400" dirty="0" err="1" smtClean="0"/>
              <a:t>unreactive</a:t>
            </a:r>
            <a:r>
              <a:rPr lang="en-US" sz="2400" dirty="0" smtClean="0"/>
              <a:t> (why?)= good containers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Plastics are flexible and can be molded by heat (disrupts IMF)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What is the effect of adding electronegative groups to monomers? (</a:t>
            </a:r>
            <a:r>
              <a:rPr lang="en-US" sz="2400" dirty="0" err="1" smtClean="0"/>
              <a:t>Polyethene</a:t>
            </a:r>
            <a:r>
              <a:rPr lang="en-US" sz="2400" dirty="0" smtClean="0"/>
              <a:t> vs. PVC )</a:t>
            </a:r>
          </a:p>
        </p:txBody>
      </p:sp>
      <p:pic>
        <p:nvPicPr>
          <p:cNvPr id="15" name="Picture 14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51363"/>
            <a:ext cx="4495800" cy="853890"/>
          </a:xfrm>
          <a:prstGeom prst="rect">
            <a:avLst/>
          </a:prstGeom>
        </p:spPr>
      </p:pic>
      <p:pic>
        <p:nvPicPr>
          <p:cNvPr id="17" name="Picture 16" descr="Picture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0800"/>
            <a:ext cx="3248770" cy="1879416"/>
          </a:xfrm>
          <a:prstGeom prst="rect">
            <a:avLst/>
          </a:prstGeom>
        </p:spPr>
      </p:pic>
      <p:pic>
        <p:nvPicPr>
          <p:cNvPr id="19" name="Picture 18" descr="Picture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10" y="4546416"/>
            <a:ext cx="4572000" cy="858837"/>
          </a:xfrm>
          <a:prstGeom prst="rect">
            <a:avLst/>
          </a:prstGeom>
        </p:spPr>
      </p:pic>
      <p:pic>
        <p:nvPicPr>
          <p:cNvPr id="20" name="Picture 19" descr="Picture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910" y="5476875"/>
            <a:ext cx="91440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li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4703527"/>
            <a:ext cx="3017470" cy="2154473"/>
          </a:xfrm>
          <a:prstGeom prst="rect">
            <a:avLst/>
          </a:prstGeom>
        </p:spPr>
      </p:pic>
      <p:pic>
        <p:nvPicPr>
          <p:cNvPr id="8" name="Picture 7" descr="borax-and-elm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200"/>
            <a:ext cx="1258956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304800"/>
            <a:ext cx="8364538" cy="1653988"/>
          </a:xfrm>
        </p:spPr>
        <p:txBody>
          <a:bodyPr/>
          <a:lstStyle/>
          <a:p>
            <a:r>
              <a:rPr lang="en-US" sz="4400" dirty="0" smtClean="0"/>
              <a:t>Interactions between Polymers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8900"/>
            <a:ext cx="3484563" cy="39751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London-Dispersion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Dipole-Dipole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H-Bonding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Crosslinking</a:t>
            </a:r>
            <a:r>
              <a:rPr lang="en-US" sz="2400" dirty="0" smtClean="0"/>
              <a:t>: Strong covalent bonds between adjacent polymer chains Stronger plastics= </a:t>
            </a:r>
            <a:r>
              <a:rPr lang="en-US" sz="2400" dirty="0" err="1" smtClean="0"/>
              <a:t>Dienes</a:t>
            </a:r>
            <a:r>
              <a:rPr lang="en-US" sz="2400" dirty="0" smtClean="0"/>
              <a:t> or </a:t>
            </a:r>
            <a:r>
              <a:rPr lang="en-US" sz="2400" dirty="0" err="1" smtClean="0"/>
              <a:t>Trienes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6171000" cy="2438400"/>
          </a:xfrm>
          <a:prstGeom prst="rect">
            <a:avLst/>
          </a:prstGeom>
        </p:spPr>
      </p:pic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224723" y="4098671"/>
            <a:ext cx="2705607" cy="2813050"/>
          </a:xfrm>
          <a:prstGeom prst="rect">
            <a:avLst/>
          </a:prstGeom>
        </p:spPr>
      </p:pic>
      <p:pic>
        <p:nvPicPr>
          <p:cNvPr id="9" name="Picture 8" descr="slime_8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898834" cy="1349188"/>
          </a:xfrm>
          <a:prstGeom prst="rect">
            <a:avLst/>
          </a:prstGeom>
        </p:spPr>
      </p:pic>
      <p:pic>
        <p:nvPicPr>
          <p:cNvPr id="10" name="Picture 9" descr="Picture 7.png"/>
          <p:cNvPicPr>
            <a:picLocks noChangeAspect="1"/>
          </p:cNvPicPr>
          <p:nvPr/>
        </p:nvPicPr>
        <p:blipFill>
          <a:blip r:embed="rId7"/>
          <a:srcRect l="41441" r="22274"/>
          <a:stretch>
            <a:fillRect/>
          </a:stretch>
        </p:blipFill>
        <p:spPr>
          <a:xfrm>
            <a:off x="3209456" y="2213059"/>
            <a:ext cx="2756002" cy="1442616"/>
          </a:xfrm>
          <a:prstGeom prst="rect">
            <a:avLst/>
          </a:prstGeom>
        </p:spPr>
      </p:pic>
      <p:pic>
        <p:nvPicPr>
          <p:cNvPr id="11" name="Picture 10" descr="Picture 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456" y="847976"/>
            <a:ext cx="3687497" cy="1365083"/>
          </a:xfrm>
          <a:prstGeom prst="rect">
            <a:avLst/>
          </a:prstGeom>
        </p:spPr>
      </p:pic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9"/>
          <a:srcRect l="52387" b="50000"/>
          <a:stretch>
            <a:fillRect/>
          </a:stretch>
        </p:blipFill>
        <p:spPr>
          <a:xfrm>
            <a:off x="6896953" y="1530518"/>
            <a:ext cx="2247047" cy="1365083"/>
          </a:xfrm>
          <a:prstGeom prst="rect">
            <a:avLst/>
          </a:prstGeom>
        </p:spPr>
      </p:pic>
      <p:pic>
        <p:nvPicPr>
          <p:cNvPr id="15" name="Picture 14" descr="Kevlar_chemical_structure_H-bond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544" y="2895601"/>
            <a:ext cx="3840456" cy="192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53988"/>
          </a:xfrm>
        </p:spPr>
        <p:txBody>
          <a:bodyPr/>
          <a:lstStyle/>
          <a:p>
            <a:r>
              <a:rPr lang="en-US" sz="4000" dirty="0" smtClean="0"/>
              <a:t>Polymerization:  Condensation Polymers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76200" y="4000500"/>
            <a:ext cx="7391400" cy="30099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Very strong fibers…why? Ex. Kevlar is used in aircrafts, firefighters, bullet proof vests AND is stronger than steel</a:t>
            </a:r>
          </a:p>
          <a:p>
            <a:r>
              <a:rPr lang="en-US" sz="2400" dirty="0" smtClean="0"/>
              <a:t>Condensation Polymer: a polymer formed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by the release of H2O</a:t>
            </a:r>
          </a:p>
          <a:p>
            <a:pPr lvl="1"/>
            <a:r>
              <a:rPr lang="en-US" sz="2400" dirty="0" smtClean="0"/>
              <a:t>Polyesters</a:t>
            </a:r>
          </a:p>
          <a:p>
            <a:pPr lvl="1"/>
            <a:r>
              <a:rPr lang="en-US" sz="2400" dirty="0" smtClean="0"/>
              <a:t>Polyamides</a:t>
            </a:r>
            <a:endParaRPr lang="en-US" sz="2400" dirty="0"/>
          </a:p>
        </p:txBody>
      </p:sp>
      <p:pic>
        <p:nvPicPr>
          <p:cNvPr id="6" name="Picture 5" descr="pearFlav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99" y="990600"/>
            <a:ext cx="3606801" cy="2705100"/>
          </a:xfrm>
          <a:prstGeom prst="rect">
            <a:avLst/>
          </a:prstGeom>
        </p:spPr>
      </p:pic>
      <p:pic>
        <p:nvPicPr>
          <p:cNvPr id="7" name="Picture 6" descr="BulletVest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86556"/>
            <a:ext cx="2514600" cy="2028444"/>
          </a:xfrm>
          <a:prstGeom prst="rect">
            <a:avLst/>
          </a:prstGeom>
        </p:spPr>
      </p:pic>
      <p:pic>
        <p:nvPicPr>
          <p:cNvPr id="8" name="Picture 7" descr="kevlar_468x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865" y="5486400"/>
            <a:ext cx="1371600" cy="1371600"/>
          </a:xfrm>
          <a:prstGeom prst="rect">
            <a:avLst/>
          </a:prstGeom>
        </p:spPr>
      </p:pic>
      <p:pic>
        <p:nvPicPr>
          <p:cNvPr id="9" name="Picture 8" descr="Kevlar_chemical_structure_H-bo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753" y="5715001"/>
            <a:ext cx="2281248" cy="1143000"/>
          </a:xfrm>
          <a:prstGeom prst="rect">
            <a:avLst/>
          </a:prstGeom>
        </p:spPr>
      </p:pic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5715000"/>
            <a:ext cx="1134665" cy="745025"/>
          </a:xfrm>
          <a:prstGeom prst="rect">
            <a:avLst/>
          </a:prstGeom>
        </p:spPr>
      </p:pic>
      <p:pic>
        <p:nvPicPr>
          <p:cNvPr id="12" name="Picture 11" descr="Picture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90600"/>
            <a:ext cx="5401865" cy="1528653"/>
          </a:xfrm>
          <a:prstGeom prst="rect">
            <a:avLst/>
          </a:prstGeom>
        </p:spPr>
      </p:pic>
      <p:pic>
        <p:nvPicPr>
          <p:cNvPr id="13" name="Picture 12" descr="Picture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2536560"/>
            <a:ext cx="5401865" cy="1404860"/>
          </a:xfrm>
          <a:prstGeom prst="rect">
            <a:avLst/>
          </a:prstGeom>
        </p:spPr>
      </p:pic>
      <p:pic>
        <p:nvPicPr>
          <p:cNvPr id="14" name="Picture 13" descr="Picture 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172" y="1272988"/>
            <a:ext cx="350083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HW:  Read </a:t>
            </a:r>
            <a:r>
              <a:rPr lang="en-US" sz="2800" dirty="0" err="1" smtClean="0"/>
              <a:t>p</a:t>
            </a:r>
            <a:r>
              <a:rPr lang="en-US" sz="2800" dirty="0" smtClean="0"/>
              <a:t>. 78</a:t>
            </a:r>
          </a:p>
          <a:p>
            <a:r>
              <a:rPr lang="en-US" sz="2800" dirty="0" smtClean="0"/>
              <a:t>Identify 10 substances that are made of polymers.</a:t>
            </a:r>
          </a:p>
          <a:p>
            <a:r>
              <a:rPr lang="en-US" sz="2800" dirty="0" smtClean="0"/>
              <a:t>What is the major source of  most plastics?  Why is this problematic?</a:t>
            </a:r>
          </a:p>
          <a:p>
            <a:r>
              <a:rPr lang="en-US" sz="2800" dirty="0" smtClean="0"/>
              <a:t>How is the stability of plastics helpful to society?  harmful to the environment?</a:t>
            </a:r>
          </a:p>
          <a:p>
            <a:r>
              <a:rPr lang="en-US" sz="2800" dirty="0" smtClean="0"/>
              <a:t>What actions can be taken on a personal level to reduce your use of plastic?</a:t>
            </a:r>
          </a:p>
          <a:p>
            <a:r>
              <a:rPr lang="en-US" sz="2800" dirty="0" smtClean="0"/>
              <a:t>Name 5 natural polymers.</a:t>
            </a:r>
          </a:p>
          <a:p>
            <a:r>
              <a:rPr lang="en-US" sz="2800" dirty="0" smtClean="0"/>
              <a:t>Name 5 synthetic polymers.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892301"/>
            <a:ext cx="7581901" cy="39751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</a:t>
            </a:r>
            <a:r>
              <a:rPr lang="en-US" sz="3600" dirty="0" smtClean="0"/>
              <a:t>. 87 #1-3</a:t>
            </a:r>
          </a:p>
          <a:p>
            <a:r>
              <a:rPr lang="en-US" sz="3600" dirty="0" err="1" smtClean="0"/>
              <a:t>p</a:t>
            </a:r>
            <a:r>
              <a:rPr lang="en-US" sz="3600" dirty="0" smtClean="0"/>
              <a:t>. 93 #1,2</a:t>
            </a:r>
          </a:p>
          <a:p>
            <a:r>
              <a:rPr lang="en-US" sz="3600" dirty="0" err="1" smtClean="0"/>
              <a:t>p</a:t>
            </a:r>
            <a:r>
              <a:rPr lang="en-US" sz="3600" dirty="0" smtClean="0"/>
              <a:t>. 98 #1</a:t>
            </a:r>
          </a:p>
          <a:p>
            <a:r>
              <a:rPr lang="en-US" sz="3600" dirty="0" err="1" smtClean="0"/>
              <a:t>p</a:t>
            </a:r>
            <a:r>
              <a:rPr lang="en-US" sz="3600" dirty="0" smtClean="0"/>
              <a:t>. 99 #3-6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7831138" cy="39751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Dissect a Diaper</a:t>
            </a:r>
          </a:p>
          <a:p>
            <a:r>
              <a:rPr lang="en-US" sz="4000" dirty="0" err="1" smtClean="0"/>
              <a:t>Oobleck</a:t>
            </a:r>
            <a:endParaRPr lang="en-US" sz="4000" dirty="0" smtClean="0"/>
          </a:p>
          <a:p>
            <a:r>
              <a:rPr lang="en-US" sz="4000" dirty="0" smtClean="0"/>
              <a:t>Slime</a:t>
            </a: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65</TotalTime>
  <Words>429</Words>
  <Application>Microsoft Macintosh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Orbit</vt:lpstr>
      <vt:lpstr>Slide 1</vt:lpstr>
      <vt:lpstr>Polymers</vt:lpstr>
      <vt:lpstr>Polymerization: Addition Polymers</vt:lpstr>
      <vt:lpstr>Interactions between Polymers</vt:lpstr>
      <vt:lpstr>Polymerization:  Condensation Polymers</vt:lpstr>
      <vt:lpstr>Slide 6</vt:lpstr>
      <vt:lpstr>HW:</vt:lpstr>
      <vt:lpstr>Fun with Polymers</vt:lpstr>
    </vt:vector>
  </TitlesOfParts>
  <Company>St. Marguerite d'Youville S.S.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 Ropret</dc:creator>
  <cp:lastModifiedBy>Kim Ruston</cp:lastModifiedBy>
  <cp:revision>2</cp:revision>
  <dcterms:created xsi:type="dcterms:W3CDTF">2015-01-27T15:41:49Z</dcterms:created>
  <dcterms:modified xsi:type="dcterms:W3CDTF">2015-01-27T15:44:57Z</dcterms:modified>
</cp:coreProperties>
</file>